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  <p:sldMasterId id="214748368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Montserrat"/>
      <p:bold r:id="rId26"/>
      <p:boldItalic r:id="rId27"/>
    </p:embeddedFont>
    <p:embeddedFont>
      <p:font typeface="Montserrat Medium"/>
      <p:regular r:id="rId28"/>
      <p:bold r:id="rId29"/>
      <p:italic r:id="rId30"/>
      <p:boldItalic r:id="rId31"/>
    </p:embeddedFont>
    <p:embeddedFont>
      <p:font typeface="Open Sans SemiBold"/>
      <p:regular r:id="rId32"/>
      <p:bold r:id="rId33"/>
      <p:italic r:id="rId34"/>
      <p:boldItalic r:id="rId35"/>
    </p:embeddedFont>
    <p:embeddedFont>
      <p:font typeface="Helvetica Neue"/>
      <p:regular r:id="rId36"/>
      <p:bold r:id="rId37"/>
      <p:italic r:id="rId38"/>
      <p:boldItalic r:id="rId39"/>
    </p:embeddedFont>
    <p:embeddedFont>
      <p:font typeface="Montserrat ExtraBold"/>
      <p:bold r:id="rId40"/>
      <p:boldItalic r:id="rId41"/>
    </p:embeddedFont>
    <p:embeddedFont>
      <p:font typeface="Open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ExtraBold-bold.fntdata"/><Relationship Id="rId20" Type="http://schemas.openxmlformats.org/officeDocument/2006/relationships/slide" Target="slides/slide14.xml"/><Relationship Id="rId42" Type="http://schemas.openxmlformats.org/officeDocument/2006/relationships/font" Target="fonts/OpenSans-regular.fntdata"/><Relationship Id="rId41" Type="http://schemas.openxmlformats.org/officeDocument/2006/relationships/font" Target="fonts/MontserratExtraBold-boldItalic.fntdata"/><Relationship Id="rId22" Type="http://schemas.openxmlformats.org/officeDocument/2006/relationships/slide" Target="slides/slide16.xml"/><Relationship Id="rId44" Type="http://schemas.openxmlformats.org/officeDocument/2006/relationships/font" Target="fonts/OpenSans-italic.fntdata"/><Relationship Id="rId21" Type="http://schemas.openxmlformats.org/officeDocument/2006/relationships/slide" Target="slides/slide15.xml"/><Relationship Id="rId43" Type="http://schemas.openxmlformats.org/officeDocument/2006/relationships/font" Target="fonts/OpenSans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OpenSans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.fntdata"/><Relationship Id="rId25" Type="http://schemas.openxmlformats.org/officeDocument/2006/relationships/slide" Target="slides/slide19.xml"/><Relationship Id="rId28" Type="http://schemas.openxmlformats.org/officeDocument/2006/relationships/font" Target="fonts/MontserratMedium-regular.fntdata"/><Relationship Id="rId27" Type="http://schemas.openxmlformats.org/officeDocument/2006/relationships/font" Target="fonts/Montserra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Medium-boldItalic.fntdata"/><Relationship Id="rId30" Type="http://schemas.openxmlformats.org/officeDocument/2006/relationships/font" Target="fonts/MontserratMedium-italic.fntdata"/><Relationship Id="rId11" Type="http://schemas.openxmlformats.org/officeDocument/2006/relationships/slide" Target="slides/slide5.xml"/><Relationship Id="rId33" Type="http://schemas.openxmlformats.org/officeDocument/2006/relationships/font" Target="fonts/OpenSansSemiBold-bold.fntdata"/><Relationship Id="rId10" Type="http://schemas.openxmlformats.org/officeDocument/2006/relationships/slide" Target="slides/slide4.xml"/><Relationship Id="rId32" Type="http://schemas.openxmlformats.org/officeDocument/2006/relationships/font" Target="fonts/OpenSansSemiBold-regular.fntdata"/><Relationship Id="rId13" Type="http://schemas.openxmlformats.org/officeDocument/2006/relationships/slide" Target="slides/slide7.xml"/><Relationship Id="rId35" Type="http://schemas.openxmlformats.org/officeDocument/2006/relationships/font" Target="fonts/OpenSansSemiBold-boldItalic.fntdata"/><Relationship Id="rId12" Type="http://schemas.openxmlformats.org/officeDocument/2006/relationships/slide" Target="slides/slide6.xml"/><Relationship Id="rId34" Type="http://schemas.openxmlformats.org/officeDocument/2006/relationships/font" Target="fonts/OpenSansSemiBold-italic.fntdata"/><Relationship Id="rId15" Type="http://schemas.openxmlformats.org/officeDocument/2006/relationships/slide" Target="slides/slide9.xml"/><Relationship Id="rId37" Type="http://schemas.openxmlformats.org/officeDocument/2006/relationships/font" Target="fonts/HelveticaNeue-bold.fntdata"/><Relationship Id="rId14" Type="http://schemas.openxmlformats.org/officeDocument/2006/relationships/slide" Target="slides/slide8.xml"/><Relationship Id="rId36" Type="http://schemas.openxmlformats.org/officeDocument/2006/relationships/font" Target="fonts/HelveticaNeue-regular.fntdata"/><Relationship Id="rId17" Type="http://schemas.openxmlformats.org/officeDocument/2006/relationships/slide" Target="slides/slide11.xml"/><Relationship Id="rId39" Type="http://schemas.openxmlformats.org/officeDocument/2006/relationships/font" Target="fonts/HelveticaNeue-boldItalic.fntdata"/><Relationship Id="rId16" Type="http://schemas.openxmlformats.org/officeDocument/2006/relationships/slide" Target="slides/slide10.xml"/><Relationship Id="rId38" Type="http://schemas.openxmlformats.org/officeDocument/2006/relationships/font" Target="fonts/HelveticaNeue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gif>
</file>

<file path=ppt/media/image13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455bd16ee_0_1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d455bd16ee_0_1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05e4c37d3d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05e4c37d3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05e4c37d3d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05e4c37d3d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211aac86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211aac86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05e4c37d3d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05e4c37d3d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05e4c37d3d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05e4c37d3d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5e4c37d3d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05e4c37d3d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315dc8ce5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315dc8ce5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f9e4c3937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f9e4c3937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Развернутый комментарий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f9e4c393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f9e4c393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d06165e40a_0_4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gd06165e40a_0_4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78d93749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78d93749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Если вам не хватило места, вы можете здесь написать 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13c2f5e6a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13c2f5e6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3c2f5e6ab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13c2f5e6ab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f9e4c3937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f9e4c3937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649c1e3a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0649c1e3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649c1e3a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0649c1e3a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649c1e3a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0649c1e3a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0649c1e3a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0649c1e3a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20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8" name="Google Shape;78;p23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4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25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6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27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30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8" name="Google Shape;98;p30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9" name="Google Shape;99;p30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0" name="Google Shape;100;p30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31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31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5" name="Google Shape;105;p31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6" name="Google Shape;106;p31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32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0" name="Google Shape;110;p32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1" name="Google Shape;111;p32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2" name="Google Shape;112;p32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32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4" name="Google Shape;114;p32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5" name="Google Shape;115;p32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6" name="Google Shape;116;p32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" name="Google Shape;117;p32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8" name="Google Shape;118;p32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33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" name="Google Shape;122;p33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3" name="Google Shape;123;p33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4" name="Google Shape;124;p33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5" name="Google Shape;125;p33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6" name="Google Shape;126;p33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" name="Google Shape;127;p33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34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35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36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8" name="Google Shape;138;p36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" name="Google Shape;139;p36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37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8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40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41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ww.youtube.com/watch?v=HMQlA-TIAsk" TargetMode="External"/><Relationship Id="rId4" Type="http://schemas.openxmlformats.org/officeDocument/2006/relationships/image" Target="../media/image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youtu.be/HMQlA-TIAsk?t=96" TargetMode="External"/><Relationship Id="rId4" Type="http://schemas.openxmlformats.org/officeDocument/2006/relationships/hyperlink" Target="https://docs.google.com/document/d/1sADXJkPOUK318l6-qcjzmkhHtz7UqvVqXncXTmjxkLI/edit?usp=sharing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youtube.com/watch?v=LVCYmO1agUM" TargetMode="External"/><Relationship Id="rId4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42"/>
          <p:cNvPicPr preferRelativeResize="0"/>
          <p:nvPr/>
        </p:nvPicPr>
        <p:blipFill rotWithShape="1">
          <a:blip r:embed="rId3">
            <a:alphaModFix/>
          </a:blip>
          <a:srcRect b="1456" l="0" r="0" t="1465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  <p:sp>
        <p:nvSpPr>
          <p:cNvPr id="158" name="Google Shape;158;p42"/>
          <p:cNvSpPr txBox="1"/>
          <p:nvPr/>
        </p:nvSpPr>
        <p:spPr>
          <a:xfrm>
            <a:off x="5051075" y="1803300"/>
            <a:ext cx="3043800" cy="15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Daria Solodey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Methodist, course creator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9" name="Google Shape;159;p42"/>
          <p:cNvPicPr preferRelativeResize="0"/>
          <p:nvPr/>
        </p:nvPicPr>
        <p:blipFill rotWithShape="1">
          <a:blip r:embed="rId4">
            <a:alphaModFix/>
          </a:blip>
          <a:srcRect b="0" l="2803" r="2794" t="0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2"/>
          <p:cNvSpPr txBox="1"/>
          <p:nvPr/>
        </p:nvSpPr>
        <p:spPr>
          <a:xfrm>
            <a:off x="1046750" y="72175"/>
            <a:ext cx="74535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Before we watch the video, let’s practise the new words</a:t>
            </a:r>
            <a:endParaRPr b="1" sz="16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" name="Google Shape;228;p52"/>
          <p:cNvSpPr txBox="1"/>
          <p:nvPr/>
        </p:nvSpPr>
        <p:spPr>
          <a:xfrm>
            <a:off x="4572000" y="562650"/>
            <a:ext cx="4001700" cy="46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Brave changing the type of job or profession you’ve been doing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Given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one's public approval or support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degree that is given to a student by a college or university usually after one or two years of additional study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 feel intense and eager enjoyment, interest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 start your career in a new sphere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degree that is given to a student by a college or university usually after four years of study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DC1C6"/>
              </a:solidFill>
              <a:highlight>
                <a:srgbClr val="202124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52"/>
          <p:cNvSpPr txBox="1"/>
          <p:nvPr/>
        </p:nvSpPr>
        <p:spPr>
          <a:xfrm>
            <a:off x="417350" y="562650"/>
            <a:ext cx="3537300" cy="4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Bachelor’s degree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Master’s Degree</a:t>
            </a: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To take the path of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Bold career shift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Endorsed by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To have a great enthusiasm for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3"/>
          <p:cNvSpPr txBox="1"/>
          <p:nvPr/>
        </p:nvSpPr>
        <p:spPr>
          <a:xfrm>
            <a:off x="1046750" y="72175"/>
            <a:ext cx="7453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Before we watch the video, let’s practise the new words</a:t>
            </a:r>
            <a:endParaRPr b="1" sz="16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53"/>
          <p:cNvSpPr txBox="1"/>
          <p:nvPr/>
        </p:nvSpPr>
        <p:spPr>
          <a:xfrm>
            <a:off x="4572000" y="562650"/>
            <a:ext cx="4001700" cy="44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Brave changing the type of job or profession you’ve been doing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Given one's public approval or support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degree that is given to a student by a college or university usually after one or two years of additional study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 feel intense and eager enjoyment, interest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 start your career in a new sphere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degree that is given to a student by a college or university usually after four years of study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DC1C6"/>
              </a:solidFill>
              <a:highlight>
                <a:srgbClr val="202124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53"/>
          <p:cNvSpPr txBox="1"/>
          <p:nvPr/>
        </p:nvSpPr>
        <p:spPr>
          <a:xfrm>
            <a:off x="417350" y="562650"/>
            <a:ext cx="3537300" cy="4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Bachelor’s degree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Master’s Degree 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To take the path of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Bold career shift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Endorsed by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AutoNum type="arabicPeriod"/>
            </a:pPr>
            <a:r>
              <a:rPr b="1" lang="en" sz="1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To have a great enthusiasm for</a:t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7" name="Google Shape;237;p53"/>
          <p:cNvCxnSpPr/>
          <p:nvPr/>
        </p:nvCxnSpPr>
        <p:spPr>
          <a:xfrm>
            <a:off x="2807150" y="808400"/>
            <a:ext cx="1980900" cy="3162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8" name="Google Shape;238;p53"/>
          <p:cNvCxnSpPr/>
          <p:nvPr/>
        </p:nvCxnSpPr>
        <p:spPr>
          <a:xfrm>
            <a:off x="2602850" y="1492425"/>
            <a:ext cx="2105400" cy="541800"/>
          </a:xfrm>
          <a:prstGeom prst="straightConnector1">
            <a:avLst/>
          </a:prstGeom>
          <a:noFill/>
          <a:ln cap="flat" cmpd="sng" w="952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9" name="Google Shape;239;p53"/>
          <p:cNvCxnSpPr/>
          <p:nvPr/>
        </p:nvCxnSpPr>
        <p:spPr>
          <a:xfrm>
            <a:off x="2904875" y="2140900"/>
            <a:ext cx="1839000" cy="1359300"/>
          </a:xfrm>
          <a:prstGeom prst="straightConnector1">
            <a:avLst/>
          </a:prstGeom>
          <a:noFill/>
          <a:ln cap="flat" cmpd="sng" w="952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0" name="Google Shape;240;p53"/>
          <p:cNvCxnSpPr/>
          <p:nvPr/>
        </p:nvCxnSpPr>
        <p:spPr>
          <a:xfrm flipH="1" rot="10800000">
            <a:off x="2673900" y="799400"/>
            <a:ext cx="2034300" cy="2043300"/>
          </a:xfrm>
          <a:prstGeom prst="straightConnector1">
            <a:avLst/>
          </a:prstGeom>
          <a:noFill/>
          <a:ln cap="flat" cmpd="sng" w="952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1" name="Google Shape;241;p53"/>
          <p:cNvCxnSpPr/>
          <p:nvPr/>
        </p:nvCxnSpPr>
        <p:spPr>
          <a:xfrm flipH="1" rot="10800000">
            <a:off x="2274150" y="1439200"/>
            <a:ext cx="2416200" cy="2096400"/>
          </a:xfrm>
          <a:prstGeom prst="straightConnector1">
            <a:avLst/>
          </a:prstGeom>
          <a:noFill/>
          <a:ln cap="flat" cmpd="sng" w="952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2" name="Google Shape;242;p53"/>
          <p:cNvCxnSpPr/>
          <p:nvPr/>
        </p:nvCxnSpPr>
        <p:spPr>
          <a:xfrm flipH="1" rot="10800000">
            <a:off x="3757675" y="3011475"/>
            <a:ext cx="941700" cy="1234800"/>
          </a:xfrm>
          <a:prstGeom prst="straightConnector1">
            <a:avLst/>
          </a:prstGeom>
          <a:noFill/>
          <a:ln cap="flat" cmpd="sng" w="952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4"/>
          <p:cNvSpPr/>
          <p:nvPr/>
        </p:nvSpPr>
        <p:spPr>
          <a:xfrm>
            <a:off x="6758750" y="3050000"/>
            <a:ext cx="2310000" cy="19581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54"/>
          <p:cNvSpPr txBox="1"/>
          <p:nvPr/>
        </p:nvSpPr>
        <p:spPr>
          <a:xfrm>
            <a:off x="144375" y="451175"/>
            <a:ext cx="88431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Have you got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a bachelor’s degree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? If yes, which subject do you have a degree in? If no, would you like to have it?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Have you got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a master’s degree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?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If yes, which subject do you have a degree in? If no, would you like to have it?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Have you ever made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a bold career shift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? Would you like to make it now?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What did you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have a great enthusiasm for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when you were child?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What do you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have a great enthusiasm for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now?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54"/>
          <p:cNvSpPr txBox="1"/>
          <p:nvPr/>
        </p:nvSpPr>
        <p:spPr>
          <a:xfrm>
            <a:off x="1164050" y="81225"/>
            <a:ext cx="631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Answer the questions. Use the phrases below.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p54"/>
          <p:cNvSpPr txBox="1"/>
          <p:nvPr/>
        </p:nvSpPr>
        <p:spPr>
          <a:xfrm>
            <a:off x="6834000" y="3105500"/>
            <a:ext cx="23100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   </a:t>
            </a: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Use the phrases: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 really feel that…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To my mind…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 guess/believe that…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Let me think…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To be honest...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54"/>
          <p:cNvSpPr txBox="1"/>
          <p:nvPr/>
        </p:nvSpPr>
        <p:spPr>
          <a:xfrm>
            <a:off x="198525" y="3176000"/>
            <a:ext cx="65061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5.    Have you taken any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courses endorsed by high-profile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    Universities or companies?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6.    Are you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looking for another job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? What job do you want to have?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5"/>
          <p:cNvSpPr txBox="1"/>
          <p:nvPr/>
        </p:nvSpPr>
        <p:spPr>
          <a:xfrm>
            <a:off x="1210675" y="65000"/>
            <a:ext cx="6831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Watch the video till (1:36-3:31) and answer the questions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55"/>
          <p:cNvSpPr txBox="1"/>
          <p:nvPr/>
        </p:nvSpPr>
        <p:spPr>
          <a:xfrm>
            <a:off x="4982400" y="1114350"/>
            <a:ext cx="41616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Medium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Where is Mr Torres? What is he doing there?</a:t>
            </a:r>
            <a:endParaRPr sz="17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Medium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degrees did he complete?</a:t>
            </a:r>
            <a:endParaRPr sz="17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Medium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was his first job? Is it relevant experience?</a:t>
            </a:r>
            <a:endParaRPr sz="17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Medium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 there any info that you should skip?</a:t>
            </a:r>
            <a:endParaRPr sz="17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Learn how to describe your work experience and personality, using common English words and phrases. There is a list of useful words at the end of the video." id="258" name="Google Shape;258;p55" title="Tell Me About Yourself - Job Interview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76200"/>
            <a:ext cx="5047500" cy="378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6"/>
          <p:cNvSpPr txBox="1"/>
          <p:nvPr/>
        </p:nvSpPr>
        <p:spPr>
          <a:xfrm>
            <a:off x="4179600" y="626713"/>
            <a:ext cx="4964400" cy="3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-"/>
            </a:pPr>
            <a:r>
              <a:rPr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Make a bold career shift</a:t>
            </a:r>
            <a:endParaRPr sz="1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-"/>
            </a:pPr>
            <a:r>
              <a:rPr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Decide to take the path of</a:t>
            </a:r>
            <a:endParaRPr sz="1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-"/>
            </a:pPr>
            <a:r>
              <a:rPr lang="en" sz="1700" u="sng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</a:t>
            </a:r>
            <a:r>
              <a:rPr lang="en" sz="1700" u="sng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oming to my skills I know (CSS, Java Script)</a:t>
            </a:r>
            <a:endParaRPr sz="1700" u="sng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-"/>
            </a:pPr>
            <a:r>
              <a:rPr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 am learning (React)</a:t>
            </a:r>
            <a:endParaRPr sz="1700" u="sng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-"/>
            </a:pPr>
            <a:r>
              <a:rPr lang="en" sz="1700" u="sng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 did ___successful projects. (you also may describe one of them)</a:t>
            </a:r>
            <a:endParaRPr sz="1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-"/>
            </a:pPr>
            <a:r>
              <a:rPr lang="en" sz="1700" u="sng">
                <a:solidFill>
                  <a:srgbClr val="FF6B0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 want to work for you company, because…</a:t>
            </a:r>
            <a:endParaRPr sz="1700" u="sng">
              <a:solidFill>
                <a:srgbClr val="FF6B0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-"/>
            </a:pPr>
            <a:r>
              <a:rPr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Have a great enthusiasm for</a:t>
            </a:r>
            <a:endParaRPr sz="1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-"/>
            </a:pPr>
            <a:r>
              <a:rPr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Use experience fully</a:t>
            </a:r>
            <a:endParaRPr sz="1700">
              <a:solidFill>
                <a:srgbClr val="FF6B0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64" name="Google Shape;264;p56"/>
          <p:cNvPicPr preferRelativeResize="0"/>
          <p:nvPr/>
        </p:nvPicPr>
        <p:blipFill rotWithShape="1">
          <a:blip r:embed="rId3">
            <a:alphaModFix/>
          </a:blip>
          <a:srcRect b="0" l="0" r="0" t="15340"/>
          <a:stretch/>
        </p:blipFill>
        <p:spPr>
          <a:xfrm>
            <a:off x="278588" y="523613"/>
            <a:ext cx="3704623" cy="4096276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56"/>
          <p:cNvSpPr txBox="1"/>
          <p:nvPr/>
        </p:nvSpPr>
        <p:spPr>
          <a:xfrm>
            <a:off x="993325" y="15725"/>
            <a:ext cx="336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Tell me about yourself</a:t>
            </a:r>
            <a:endParaRPr sz="21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66" name="Google Shape;266;p56"/>
          <p:cNvSpPr txBox="1"/>
          <p:nvPr/>
        </p:nvSpPr>
        <p:spPr>
          <a:xfrm>
            <a:off x="932750" y="1741125"/>
            <a:ext cx="3011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chemeClr val="dk2"/>
                </a:highlight>
                <a:latin typeface="Open Sans"/>
                <a:ea typeface="Open Sans"/>
                <a:cs typeface="Open Sans"/>
                <a:sym typeface="Open Sans"/>
              </a:rPr>
              <a:t>I am a (full-stack developer)</a:t>
            </a:r>
            <a:endParaRPr sz="1700">
              <a:solidFill>
                <a:schemeClr val="dk1"/>
              </a:solidFill>
              <a:highlight>
                <a:schemeClr val="dk2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7"/>
          <p:cNvSpPr txBox="1"/>
          <p:nvPr/>
        </p:nvSpPr>
        <p:spPr>
          <a:xfrm>
            <a:off x="4179600" y="582288"/>
            <a:ext cx="4964400" cy="3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complete a Bachelor’s/Master’s degree in....</a:t>
            </a:r>
            <a:endParaRPr b="1" sz="1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manage to get a job in…</a:t>
            </a:r>
            <a:endParaRPr b="1" sz="1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make a bold career shift</a:t>
            </a:r>
            <a:endParaRPr b="1" sz="1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decide to take the path of…</a:t>
            </a:r>
            <a:endParaRPr b="1" sz="1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take courses endorsed by high-profile universities/companies</a:t>
            </a:r>
            <a:endParaRPr b="1" sz="1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have a great enthusiasm for…</a:t>
            </a:r>
            <a:endParaRPr b="1" sz="1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look for another job</a:t>
            </a:r>
            <a:endParaRPr b="1" sz="1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use experience fully</a:t>
            </a:r>
            <a:endParaRPr b="1" sz="1600">
              <a:solidFill>
                <a:schemeClr val="accent1"/>
              </a:solidFill>
            </a:endParaRPr>
          </a:p>
        </p:txBody>
      </p:sp>
      <p:pic>
        <p:nvPicPr>
          <p:cNvPr id="272" name="Google Shape;272;p57"/>
          <p:cNvPicPr preferRelativeResize="0"/>
          <p:nvPr/>
        </p:nvPicPr>
        <p:blipFill rotWithShape="1">
          <a:blip r:embed="rId3">
            <a:alphaModFix/>
          </a:blip>
          <a:srcRect b="0" l="0" r="0" t="15340"/>
          <a:stretch/>
        </p:blipFill>
        <p:spPr>
          <a:xfrm>
            <a:off x="278588" y="523613"/>
            <a:ext cx="3704623" cy="409627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57"/>
          <p:cNvSpPr txBox="1"/>
          <p:nvPr/>
        </p:nvSpPr>
        <p:spPr>
          <a:xfrm>
            <a:off x="993325" y="15725"/>
            <a:ext cx="336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Tell me about yourself</a:t>
            </a:r>
            <a:endParaRPr sz="21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8"/>
          <p:cNvSpPr txBox="1"/>
          <p:nvPr/>
        </p:nvSpPr>
        <p:spPr>
          <a:xfrm>
            <a:off x="3122200" y="1267375"/>
            <a:ext cx="60219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latin typeface="Montserrat"/>
                <a:ea typeface="Montserrat"/>
                <a:cs typeface="Montserrat"/>
                <a:sym typeface="Montserrat"/>
              </a:rPr>
              <a:t>What have you learnt this lesson?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 can: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answer the question: “Tell me about yourself”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understand the reasons why people fail job interviews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9" name="Google Shape;279;p58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1886" y="310149"/>
            <a:ext cx="467334" cy="467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2" name="Google Shape;282;p58"/>
          <p:cNvCxnSpPr/>
          <p:nvPr/>
        </p:nvCxnSpPr>
        <p:spPr>
          <a:xfrm>
            <a:off x="7829625" y="4668525"/>
            <a:ext cx="6096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9"/>
          <p:cNvSpPr txBox="1"/>
          <p:nvPr/>
        </p:nvSpPr>
        <p:spPr>
          <a:xfrm>
            <a:off x="360950" y="598550"/>
            <a:ext cx="82386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Useful links:</a:t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Video</a:t>
            </a: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Tell Me About Yourself - Job Interview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Words from this lesson: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Glossary 1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0"/>
          <p:cNvSpPr/>
          <p:nvPr/>
        </p:nvSpPr>
        <p:spPr>
          <a:xfrm>
            <a:off x="2634500" y="1728975"/>
            <a:ext cx="3875100" cy="1685700"/>
          </a:xfrm>
          <a:prstGeom prst="rect">
            <a:avLst/>
          </a:prstGeom>
          <a:solidFill>
            <a:srgbClr val="FF6B08"/>
          </a:solidFill>
          <a:ln>
            <a:noFill/>
          </a:ln>
          <a:effectLst>
            <a:outerShdw blurRad="762000" rotWithShape="0" algn="t" dir="5400000" dist="254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3600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0F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3" name="Google Shape;293;p60"/>
          <p:cNvSpPr txBox="1"/>
          <p:nvPr/>
        </p:nvSpPr>
        <p:spPr>
          <a:xfrm>
            <a:off x="3011425" y="1766250"/>
            <a:ext cx="41178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3"/>
          <p:cNvSpPr txBox="1"/>
          <p:nvPr/>
        </p:nvSpPr>
        <p:spPr>
          <a:xfrm>
            <a:off x="528850" y="225075"/>
            <a:ext cx="7480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Goal:</a:t>
            </a:r>
            <a:endParaRPr sz="3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-"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pass a job interview</a:t>
            </a:r>
            <a:endParaRPr b="1"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43"/>
          <p:cNvSpPr/>
          <p:nvPr/>
        </p:nvSpPr>
        <p:spPr>
          <a:xfrm>
            <a:off x="8626253" y="4698080"/>
            <a:ext cx="241648" cy="195150"/>
          </a:xfrm>
          <a:custGeom>
            <a:rect b="b" l="l" r="r" t="t"/>
            <a:pathLst>
              <a:path extrusionOk="0" h="128" w="160">
                <a:moveTo>
                  <a:pt x="159" y="66"/>
                </a:moveTo>
                <a:cubicBezTo>
                  <a:pt x="98" y="127"/>
                  <a:pt x="98" y="127"/>
                  <a:pt x="98" y="127"/>
                </a:cubicBezTo>
                <a:cubicBezTo>
                  <a:pt x="97" y="128"/>
                  <a:pt x="97" y="128"/>
                  <a:pt x="96" y="128"/>
                </a:cubicBezTo>
                <a:cubicBezTo>
                  <a:pt x="95" y="128"/>
                  <a:pt x="95" y="128"/>
                  <a:pt x="94" y="127"/>
                </a:cubicBezTo>
                <a:cubicBezTo>
                  <a:pt x="93" y="126"/>
                  <a:pt x="93" y="125"/>
                  <a:pt x="94" y="124"/>
                </a:cubicBezTo>
                <a:cubicBezTo>
                  <a:pt x="152" y="66"/>
                  <a:pt x="152" y="66"/>
                  <a:pt x="15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3"/>
                  <a:pt x="1" y="61"/>
                  <a:pt x="2" y="61"/>
                </a:cubicBezTo>
                <a:cubicBezTo>
                  <a:pt x="152" y="61"/>
                  <a:pt x="152" y="61"/>
                  <a:pt x="152" y="61"/>
                </a:cubicBezTo>
                <a:cubicBezTo>
                  <a:pt x="94" y="4"/>
                  <a:pt x="94" y="4"/>
                  <a:pt x="94" y="4"/>
                </a:cubicBezTo>
                <a:cubicBezTo>
                  <a:pt x="93" y="3"/>
                  <a:pt x="93" y="2"/>
                  <a:pt x="94" y="1"/>
                </a:cubicBezTo>
                <a:cubicBezTo>
                  <a:pt x="95" y="0"/>
                  <a:pt x="97" y="0"/>
                  <a:pt x="98" y="1"/>
                </a:cubicBezTo>
                <a:cubicBezTo>
                  <a:pt x="159" y="62"/>
                  <a:pt x="159" y="62"/>
                  <a:pt x="159" y="62"/>
                </a:cubicBezTo>
                <a:cubicBezTo>
                  <a:pt x="159" y="62"/>
                  <a:pt x="160" y="62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4"/>
                  <a:pt x="160" y="64"/>
                  <a:pt x="160" y="64"/>
                </a:cubicBezTo>
                <a:cubicBezTo>
                  <a:pt x="160" y="65"/>
                  <a:pt x="160" y="65"/>
                  <a:pt x="159" y="6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43"/>
          <p:cNvSpPr txBox="1"/>
          <p:nvPr/>
        </p:nvSpPr>
        <p:spPr>
          <a:xfrm>
            <a:off x="485050" y="1654400"/>
            <a:ext cx="76578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 ExtraBold"/>
                <a:ea typeface="Montserrat ExtraBold"/>
                <a:cs typeface="Montserrat ExtraBold"/>
                <a:sym typeface="Montserrat ExtraBold"/>
              </a:rPr>
              <a:t>Class rules: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Turn on your camera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Set up your microphone 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Be active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7" name="Google Shape;1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491350"/>
            <a:ext cx="4184400" cy="235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4"/>
          <p:cNvSpPr/>
          <p:nvPr/>
        </p:nvSpPr>
        <p:spPr>
          <a:xfrm>
            <a:off x="1317325" y="1813750"/>
            <a:ext cx="6244500" cy="240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44"/>
          <p:cNvSpPr txBox="1"/>
          <p:nvPr/>
        </p:nvSpPr>
        <p:spPr>
          <a:xfrm>
            <a:off x="1672975" y="947500"/>
            <a:ext cx="553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3556" lvl="0" marL="58610" marR="68924" rtl="0" algn="l">
              <a:lnSpc>
                <a:spcPct val="9996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Choose any number from 1 to 3. 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174" name="Google Shape;174;p44"/>
          <p:cNvSpPr txBox="1"/>
          <p:nvPr/>
        </p:nvSpPr>
        <p:spPr>
          <a:xfrm>
            <a:off x="1973250" y="2129575"/>
            <a:ext cx="5197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1    2    3</a:t>
            </a:r>
            <a:endParaRPr b="1" sz="960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5"/>
          <p:cNvSpPr/>
          <p:nvPr/>
        </p:nvSpPr>
        <p:spPr>
          <a:xfrm>
            <a:off x="1317325" y="1813750"/>
            <a:ext cx="6244500" cy="240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45"/>
          <p:cNvSpPr txBox="1"/>
          <p:nvPr/>
        </p:nvSpPr>
        <p:spPr>
          <a:xfrm>
            <a:off x="1576675" y="794075"/>
            <a:ext cx="5725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3556" lvl="0" marL="58610" marR="68924" rtl="0" algn="l">
              <a:lnSpc>
                <a:spcPct val="9996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This  number is a number of facts that you have to say about yourself.</a:t>
            </a:r>
            <a:r>
              <a:rPr lang="en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81" name="Google Shape;181;p45"/>
          <p:cNvSpPr txBox="1"/>
          <p:nvPr/>
        </p:nvSpPr>
        <p:spPr>
          <a:xfrm>
            <a:off x="1973250" y="2129575"/>
            <a:ext cx="5197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1    2    3</a:t>
            </a:r>
            <a:endParaRPr b="1" sz="960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6"/>
          <p:cNvSpPr txBox="1"/>
          <p:nvPr/>
        </p:nvSpPr>
        <p:spPr>
          <a:xfrm>
            <a:off x="3293725" y="376825"/>
            <a:ext cx="5085900" cy="31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Lesson Plan:</a:t>
            </a:r>
            <a:endParaRPr b="1" sz="3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Study how to answer the question: “Tell me about yourself”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Discuss the reasons why people fail job interviews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p46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374" y="883263"/>
            <a:ext cx="4992099" cy="374407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47"/>
          <p:cNvSpPr txBox="1"/>
          <p:nvPr/>
        </p:nvSpPr>
        <p:spPr>
          <a:xfrm>
            <a:off x="1109900" y="38075"/>
            <a:ext cx="7697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Look at Jack. Why is he so excited? Look at the pictures and find out the reason. Describe his day.</a:t>
            </a:r>
            <a:endParaRPr sz="19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95" name="Google Shape;19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8250" y="478250"/>
            <a:ext cx="3284026" cy="480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8"/>
          <p:cNvSpPr txBox="1"/>
          <p:nvPr/>
        </p:nvSpPr>
        <p:spPr>
          <a:xfrm>
            <a:off x="0" y="1189850"/>
            <a:ext cx="3735900" cy="28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ExtraBold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Why do you think some people fail their job interviews?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ExtraBold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Have you ever failed your job interviews? Why?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ExtraBold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Watch the video. Is it a good way to get a job?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ExtraBold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Would it actually work in real life?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descr="Starring David Hadinger, Gene Farber, Steve Talley, Thomas Lenk." id="201" name="Google Shape;201;p48" title="Pepsi Max - Funny OFFICE job INTERVIEW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9675" y="657450"/>
            <a:ext cx="5397175" cy="40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9"/>
          <p:cNvSpPr/>
          <p:nvPr/>
        </p:nvSpPr>
        <p:spPr>
          <a:xfrm>
            <a:off x="1677375" y="681300"/>
            <a:ext cx="1813800" cy="59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49"/>
          <p:cNvSpPr/>
          <p:nvPr/>
        </p:nvSpPr>
        <p:spPr>
          <a:xfrm>
            <a:off x="5766125" y="681300"/>
            <a:ext cx="1813800" cy="59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49"/>
          <p:cNvSpPr txBox="1"/>
          <p:nvPr/>
        </p:nvSpPr>
        <p:spPr>
          <a:xfrm>
            <a:off x="1677375" y="685800"/>
            <a:ext cx="7868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   Dos                                  Don’ts</a:t>
            </a:r>
            <a:endParaRPr sz="26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9" name="Google Shape;209;p49"/>
          <p:cNvSpPr txBox="1"/>
          <p:nvPr/>
        </p:nvSpPr>
        <p:spPr>
          <a:xfrm>
            <a:off x="1064800" y="63175"/>
            <a:ext cx="75288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Share your ideas on how to succeed at a job interview</a:t>
            </a:r>
            <a:endParaRPr sz="18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10" name="Google Shape;210;p49"/>
          <p:cNvSpPr txBox="1"/>
          <p:nvPr/>
        </p:nvSpPr>
        <p:spPr>
          <a:xfrm>
            <a:off x="1398675" y="1431725"/>
            <a:ext cx="6402300" cy="31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Greet the interviewer                                Take phone calls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  </a:t>
            </a: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__________________                                    __________________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  __________________                                    __________________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  __________________                                    __________________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  __________________                                    __________________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  __________________                                    __________________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  __________________                                    __________________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  __________________                                    __________________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  __________________                                    __________________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  __________________                                    __________________</a:t>
            </a:r>
            <a:endParaRPr i="1" sz="17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0"/>
          <p:cNvSpPr txBox="1"/>
          <p:nvPr/>
        </p:nvSpPr>
        <p:spPr>
          <a:xfrm>
            <a:off x="1037700" y="57950"/>
            <a:ext cx="8106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Share</a:t>
            </a:r>
            <a:r>
              <a:rPr lang="en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your tips on how to avoid these situations.</a:t>
            </a:r>
            <a:endParaRPr sz="16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Which reasons from this list do you consider the worst? Why?</a:t>
            </a:r>
            <a:endParaRPr sz="16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16" name="Google Shape;216;p50"/>
          <p:cNvSpPr txBox="1"/>
          <p:nvPr/>
        </p:nvSpPr>
        <p:spPr>
          <a:xfrm>
            <a:off x="1468875" y="790850"/>
            <a:ext cx="64665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chemeClr val="accent1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5</a:t>
            </a:r>
            <a:r>
              <a:rPr lang="en" sz="1850">
                <a:solidFill>
                  <a:schemeClr val="accent1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 top reasons why people fail job interviews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7" name="Google Shape;217;p50"/>
          <p:cNvSpPr txBox="1"/>
          <p:nvPr/>
        </p:nvSpPr>
        <p:spPr>
          <a:xfrm>
            <a:off x="2576975" y="1316150"/>
            <a:ext cx="41250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AutoNum type="arabicPeriod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Being late for the interview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Tip:</a:t>
            </a: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be on time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AutoNum type="arabicPeriod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Inappropriate appearance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AutoNum type="arabicPeriod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Inability to communicate clearly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AutoNum type="arabicPeriod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Absence of planning and goals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AutoNum type="arabicPeriod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Showing no enthusiasm and confidence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